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301" r:id="rId19"/>
    <p:sldId id="293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77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60" y="260648"/>
            <a:ext cx="840108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 et résolution problèmes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5214974"/>
          </a:xfrm>
        </p:spPr>
        <p:txBody>
          <a:bodyPr/>
          <a:lstStyle/>
          <a:p>
            <a:r>
              <a:rPr lang="fr-FR" dirty="0"/>
              <a:t>Soyez très attentifs !!!!</a:t>
            </a:r>
          </a:p>
          <a:p>
            <a:r>
              <a:rPr lang="fr-FR" dirty="0"/>
              <a:t>Vous allez voir défiler des questions de calcul ou des petits problèmes.</a:t>
            </a:r>
          </a:p>
          <a:p>
            <a:r>
              <a:rPr lang="fr-FR" dirty="0"/>
              <a:t>Sur chaque diapositive, la partie marron est réservée aux élèves de CP, CE et CLIS. L’autre partie est réservée aux élèves de CE2 et de CM1.</a:t>
            </a:r>
          </a:p>
          <a:p>
            <a:r>
              <a:rPr lang="fr-FR" dirty="0"/>
              <a:t>Les élèves de CP, CE et CLIS s’arrêtent à la diapositive n°16. </a:t>
            </a:r>
          </a:p>
        </p:txBody>
      </p:sp>
    </p:spTree>
  </p:cSld>
  <p:clrMapOvr>
    <a:masterClrMapping/>
  </p:clrMapOvr>
  <p:transition advTm="3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7 + 3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Double de 35=</a:t>
            </a:r>
            <a:r>
              <a:rPr lang="fr-FR" sz="12000" dirty="0"/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12 – 4 = </a:t>
            </a:r>
          </a:p>
          <a:p>
            <a:pPr algn="ctr">
              <a:buNone/>
            </a:pPr>
            <a:endParaRPr lang="fr-FR" sz="12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10 + 90 + 50=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2000" dirty="0"/>
              <a:t>Double de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3600" dirty="0">
                <a:solidFill>
                  <a:schemeClr val="tx2"/>
                </a:solidFill>
              </a:rPr>
              <a:t>Une fermière a 12 œufs. Elle veut les ranger dans des boîtes de 6 œufs.</a:t>
            </a:r>
          </a:p>
          <a:p>
            <a:pPr>
              <a:buNone/>
            </a:pPr>
            <a:endParaRPr lang="fr-FR" sz="1000" dirty="0"/>
          </a:p>
          <a:p>
            <a:pPr>
              <a:buNone/>
            </a:pPr>
            <a:r>
              <a:rPr lang="fr-FR" sz="3600" dirty="0">
                <a:solidFill>
                  <a:srgbClr val="FF0000"/>
                </a:solidFill>
              </a:rPr>
              <a:t>Combien de boîtes lui faut-il ?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15 –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42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8 + 5=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6 dans 30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16 + 10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>
                <a:solidFill>
                  <a:schemeClr val="tx2"/>
                </a:solidFill>
              </a:rPr>
              <a:t>Dans notre école, il y a 90 élèves. Ce matin, il y a 25 absents.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y a-t-il d’enfants présents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14 + 6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40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20=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925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100 – 75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2 + 2 + 2 + 2=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Moitié de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7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4000" dirty="0">
                <a:solidFill>
                  <a:schemeClr val="tx2"/>
                </a:solidFill>
              </a:rPr>
              <a:t>A la librairie, Prisca achète 7 paquets d’images à 5€ l’unité.</a:t>
            </a:r>
          </a:p>
          <a:p>
            <a:pPr>
              <a:buNone/>
            </a:pPr>
            <a:r>
              <a:rPr lang="fr-FR" sz="4000" dirty="0">
                <a:solidFill>
                  <a:srgbClr val="FF0000"/>
                </a:solidFill>
              </a:rPr>
              <a:t>Combien dépense-t-elle?</a:t>
            </a:r>
            <a:r>
              <a:rPr lang="fr-FR" sz="8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10 + 10 + 5=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24 : 6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25=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2000264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Moitié de 90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Double de 7=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/>
              <a:t>6 + 10 + 4=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35=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12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/>
              <a:t>Dans sa tirelire, Simon n’a que des billets de 5€. En tout, il a 45€.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Simon a-t-il de billets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C’est la fin du questionnaire pour les élèves de CP, CE et CLIS. </a:t>
            </a:r>
          </a:p>
          <a:p>
            <a:r>
              <a:rPr lang="fr-FR" dirty="0"/>
              <a:t>Attendez un peu car vous aurez une chance de vous corriger…</a:t>
            </a:r>
          </a:p>
        </p:txBody>
      </p:sp>
    </p:spTree>
  </p:cSld>
  <p:clrMapOvr>
    <a:masterClrMapping/>
  </p:clrMapOvr>
  <p:transition advTm="3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n°17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9600" dirty="0">
                <a:solidFill>
                  <a:schemeClr val="tx2"/>
                </a:solidFill>
              </a:rPr>
              <a:t>500 – 250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n°18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4 X 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n°19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643050"/>
            <a:ext cx="7286644" cy="371477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7500" lnSpcReduction="20000"/>
          </a:bodyPr>
          <a:lstStyle/>
          <a:p>
            <a:pPr>
              <a:buNone/>
            </a:pPr>
            <a:r>
              <a:rPr lang="fr-FR" sz="9600" dirty="0"/>
              <a:t>Une tablette de chocolat coûte 3€. Monsieur Gourmand achète 12 tablettes.</a:t>
            </a:r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doit-il payer ?</a:t>
            </a:r>
            <a:r>
              <a:rPr lang="fr-FR" sz="175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n°20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800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n°21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22 + 50 + 18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n°22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571612"/>
            <a:ext cx="7286644" cy="385765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>
              <a:buNone/>
            </a:pPr>
            <a:r>
              <a:rPr lang="fr-FR" sz="4800" dirty="0"/>
              <a:t>Maxime joue au jeu de l’oie. Il avance de 10 cases et arrive sur la case 46.</a:t>
            </a:r>
          </a:p>
          <a:p>
            <a:pPr>
              <a:buNone/>
            </a:pPr>
            <a:endParaRPr lang="fr-FR" sz="4800" dirty="0"/>
          </a:p>
          <a:p>
            <a:pPr>
              <a:buNone/>
            </a:pPr>
            <a:r>
              <a:rPr lang="fr-FR" sz="4800" dirty="0">
                <a:solidFill>
                  <a:srgbClr val="FF0000"/>
                </a:solidFill>
              </a:rPr>
              <a:t>De quelle case est-il parti ?</a:t>
            </a:r>
            <a:endParaRPr lang="fr-FR" sz="88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n°23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63 : 7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/>
              <a:t>n°24</a:t>
            </a:r>
            <a:endParaRPr lang="fr-FR" sz="48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300 – 120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questions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7 + 3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Double de 35=</a:t>
            </a:r>
            <a:r>
              <a:rPr lang="fr-FR" sz="12000" dirty="0"/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12 – 4 = </a:t>
            </a:r>
          </a:p>
          <a:p>
            <a:pPr algn="ctr">
              <a:buNone/>
            </a:pPr>
            <a:endParaRPr lang="fr-FR" sz="12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10 + 90 + 50=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2000" dirty="0"/>
              <a:t>Double de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3600" dirty="0">
                <a:solidFill>
                  <a:schemeClr val="tx2"/>
                </a:solidFill>
              </a:rPr>
              <a:t>Une fermière a 12 œufs. Elle veut les ranger dans des boîtes de 6 œufs.</a:t>
            </a:r>
          </a:p>
          <a:p>
            <a:pPr>
              <a:buNone/>
            </a:pPr>
            <a:endParaRPr lang="fr-FR" sz="1000" dirty="0"/>
          </a:p>
          <a:p>
            <a:pPr>
              <a:buNone/>
            </a:pPr>
            <a:r>
              <a:rPr lang="fr-FR" sz="3600" dirty="0">
                <a:solidFill>
                  <a:srgbClr val="FF0000"/>
                </a:solidFill>
              </a:rPr>
              <a:t>Combien de boîtes lui faut-il ?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15 –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42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8 + 5=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6 dans 30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16 + 10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>
                <a:solidFill>
                  <a:schemeClr val="tx2"/>
                </a:solidFill>
              </a:rPr>
              <a:t>Dans notre école, il y a 90 élèves. Ce matin, il y a 25 absents.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y a-t-il d’enfants présents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14 + 6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40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20=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925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100 – 75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2 + 2 + 2 + 2=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Moitié de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7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4000" dirty="0">
                <a:solidFill>
                  <a:schemeClr val="tx2"/>
                </a:solidFill>
              </a:rPr>
              <a:t>A la librairie, Prisca achète 7 paquets d’images à 5€ l’unité.</a:t>
            </a:r>
          </a:p>
          <a:p>
            <a:pPr>
              <a:buNone/>
            </a:pPr>
            <a:r>
              <a:rPr lang="fr-FR" sz="4000" dirty="0">
                <a:solidFill>
                  <a:srgbClr val="FF0000"/>
                </a:solidFill>
              </a:rPr>
              <a:t>Combien dépense-t-elle?</a:t>
            </a:r>
            <a:r>
              <a:rPr lang="fr-FR" sz="8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10 + 10 + 5=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24 : 6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25=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2000264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Moitié de 90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Double de 7=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/>
              <a:t>6 + 10 + 4=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35=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12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/>
              <a:t>Dans sa tirelire, Simon n’a que des billets de 5€. En tout, il a 45€.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Simon a-t-il de billets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C’est la fin du questionnaire pour les élèves de CP, CE1 et CLIS. </a:t>
            </a:r>
          </a:p>
        </p:txBody>
      </p:sp>
    </p:spTree>
  </p:cSld>
  <p:clrMapOvr>
    <a:masterClrMapping/>
  </p:clrMapOvr>
  <p:transition advTm="30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n°17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9600" dirty="0">
                <a:solidFill>
                  <a:schemeClr val="tx2"/>
                </a:solidFill>
              </a:rPr>
              <a:t>500 – 250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n°18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4 X 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n°19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643050"/>
            <a:ext cx="7286644" cy="371477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7500" lnSpcReduction="20000"/>
          </a:bodyPr>
          <a:lstStyle/>
          <a:p>
            <a:pPr>
              <a:buNone/>
            </a:pPr>
            <a:r>
              <a:rPr lang="fr-FR" sz="9600" dirty="0"/>
              <a:t>Une tablette de chocolat coûte 3€. Monsieur Gourmand achète 12 tablettes.</a:t>
            </a:r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doit-il payer ?</a:t>
            </a:r>
            <a:r>
              <a:rPr lang="fr-FR" sz="175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n°20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800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n°21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22 + 50 + 18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n°22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571612"/>
            <a:ext cx="7286644" cy="385765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>
              <a:buNone/>
            </a:pPr>
            <a:r>
              <a:rPr lang="fr-FR" sz="4800" dirty="0"/>
              <a:t>Maxime joue au jeu de l’oie. Il avance de 10 cases et arrive sur la case 46.</a:t>
            </a:r>
          </a:p>
          <a:p>
            <a:pPr>
              <a:buNone/>
            </a:pPr>
            <a:endParaRPr lang="fr-FR" sz="4800" dirty="0"/>
          </a:p>
          <a:p>
            <a:pPr>
              <a:buNone/>
            </a:pPr>
            <a:r>
              <a:rPr lang="fr-FR" sz="4800" dirty="0">
                <a:solidFill>
                  <a:srgbClr val="FF0000"/>
                </a:solidFill>
              </a:rPr>
              <a:t>De quelle case est-il parti ?</a:t>
            </a:r>
            <a:endParaRPr lang="fr-FR" sz="88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1874" y="638954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11874" y="135717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1min 20 secondes</a:t>
              </a:r>
            </a:p>
          </p:txBody>
        </p:sp>
      </p:grpSp>
    </p:spTree>
  </p:cSld>
  <p:clrMapOvr>
    <a:masterClrMapping/>
  </p:clrMapOvr>
  <p:transition advTm="8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n°23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63 : 7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/>
              <a:t>n°24</a:t>
            </a:r>
            <a:endParaRPr lang="fr-FR" sz="48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300 – 120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09845" y="64727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109845" y="144034"/>
            <a:ext cx="2736850" cy="366712"/>
            <a:chOff x="2018" y="255"/>
            <a:chExt cx="1724" cy="231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dirty="0"/>
                <a:t>30 secondes</a:t>
              </a:r>
            </a:p>
          </p:txBody>
        </p:sp>
      </p:grpSp>
    </p:spTree>
  </p:cSld>
  <p:clrMapOvr>
    <a:masterClrMapping/>
  </p:clrMapOvr>
  <p:transition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615006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10700" dirty="0"/>
            </a:br>
            <a:r>
              <a:rPr lang="fr-FR" sz="10700" dirty="0"/>
              <a:t>C’est fini !!</a:t>
            </a:r>
            <a:br>
              <a:rPr lang="fr-FR" dirty="0"/>
            </a:br>
            <a:br>
              <a:rPr lang="fr-FR" dirty="0"/>
            </a:br>
            <a:r>
              <a:rPr lang="fr-FR" sz="4400" dirty="0"/>
              <a:t>Bravo à toutes les équipes.</a:t>
            </a:r>
            <a:br>
              <a:rPr lang="fr-FR" sz="4400" dirty="0"/>
            </a:br>
            <a:br>
              <a:rPr lang="fr-FR" sz="4400" dirty="0"/>
            </a:br>
            <a:br>
              <a:rPr lang="fr-FR" sz="4400" dirty="0"/>
            </a:br>
            <a:r>
              <a:rPr lang="fr-FR" sz="2700" b="1" dirty="0">
                <a:solidFill>
                  <a:srgbClr val="0070C0"/>
                </a:solidFill>
              </a:rPr>
              <a:t>Remettez  votre fiche réponse à un enseignant et retournez dans votre salle pour la suite…</a:t>
            </a:r>
            <a:br>
              <a:rPr lang="fr-FR" sz="2700" b="1" dirty="0">
                <a:solidFill>
                  <a:srgbClr val="0070C0"/>
                </a:solidFill>
              </a:rPr>
            </a:br>
            <a:br>
              <a:rPr lang="fr-FR" dirty="0">
                <a:solidFill>
                  <a:srgbClr val="0070C0"/>
                </a:solidFill>
              </a:rPr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1692</TotalTime>
  <Words>1155</Words>
  <Application>Microsoft Office PowerPoint</Application>
  <PresentationFormat>Affichage à l'écran (4:3)</PresentationFormat>
  <Paragraphs>286</Paragraphs>
  <Slides>53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7" baseType="lpstr">
      <vt:lpstr>Franklin Gothic Book</vt:lpstr>
      <vt:lpstr>Franklin Gothic Medium</vt:lpstr>
      <vt:lpstr>Wingdings 2</vt:lpstr>
      <vt:lpstr>Promenade</vt:lpstr>
      <vt:lpstr>Rallye mathématiques : épreuve calcul et résolution problèmes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</vt:lpstr>
      <vt:lpstr>n°14</vt:lpstr>
      <vt:lpstr>n°15</vt:lpstr>
      <vt:lpstr>n°16</vt:lpstr>
      <vt:lpstr>Présentation PowerPoint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Attention on te laisse Une chance de te corriger en repassant les questions …   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</vt:lpstr>
      <vt:lpstr>n°14</vt:lpstr>
      <vt:lpstr>n°15</vt:lpstr>
      <vt:lpstr>n°16</vt:lpstr>
      <vt:lpstr>Présentation PowerPoint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 C’est fini !!  Bravo à toutes les équipes.   Remettez  votre fiche réponse à un enseignant et retournez dans votre salle pour la suite…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40</cp:revision>
  <dcterms:modified xsi:type="dcterms:W3CDTF">2017-02-07T03:40:28Z</dcterms:modified>
</cp:coreProperties>
</file>